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3" r:id="rId2"/>
    <p:sldId id="257" r:id="rId3"/>
    <p:sldId id="259" r:id="rId4"/>
    <p:sldId id="260" r:id="rId5"/>
    <p:sldId id="263" r:id="rId6"/>
    <p:sldId id="26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87FFF7D2-3A6C-4EAD-96B9-1525436190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D0E464BC-6128-469A-8CE3-54A6D7750B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xmlns="" id="{B9803914-0ED1-4BCA-8EC7-F5BBC4F8266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xmlns="" id="{4FDE5849-8E1C-4C65-8952-A8FDFFB640E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xmlns="" id="{9CCEE7AF-1327-4B83-B1DA-114DB34D603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xmlns="" id="{717676D2-F408-4230-965D-C0F0EFA6D1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3C1C81-EDE5-464D-84B3-8147F1146C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376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35684D4-E2D1-4F1C-8C10-EEF9CE54F1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E7F37EF-A0A1-492C-9F18-88ECBBB14D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A1E7426-91B5-439D-B5C5-7245F70944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FA3B2-4B8E-4065-9267-BC06A11571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684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CE06C9F-C2F6-4143-BCEC-BE226EF602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462E05B-765C-4FD3-80CF-19B074D990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086DB6A-20BF-477F-951C-36DE47266A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6659D3-6F43-4A92-B9FA-E1392FD18D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35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B1C6AD5-387E-4EAB-A1C0-F7C25B305D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BD8FC14-AEF4-4BD5-A930-550145423F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98647EC-3609-45AC-87AA-F200FC783E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1BA71-D570-4D5A-92E7-4EB44534E2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98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7425098-DF39-4BB5-A8A1-BC886B6111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4A1385E-3591-4295-AC7D-3E33A0E5D7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AB3D218-2B89-465D-A4BF-E514C7AC5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FA26CA-A6DD-41DE-AA35-76617D1AD5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901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6D8CF8-5CE5-4A3C-8DB0-DD88E5D34F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C7114AE-0AE0-4A5E-BFE2-72EA1BBE06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CF5B8B8-31A7-4299-8249-B89B337697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92B84-194D-4B7D-ACCE-098B7C2DDB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98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63F768C-45BF-4C93-B5B8-067E83E17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E8F7992-6275-4234-BE3A-5604069B30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12AF6D0-CC5E-42F7-9D07-2BC5AD9006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EA317-E651-4D47-B6E5-273799D8C2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114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6A505D8A-2E15-402F-A8DE-9F1A4C0C60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E5D5E4E3-94ED-40A5-A496-19696DB2EE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0A688C3-08A5-4735-9735-B41BDF9BF1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4D612-212E-4EA3-9B9B-0E0C00E7AD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57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13139B3-1283-4BAB-8F9D-74D1F9DFB1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B6AB2CA5-004E-422A-BF67-12F100E05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84A3932D-5A54-48D3-AA7A-880204551D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0A1C0-37DF-44E3-9EBE-5D3BF4056E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67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3B813D92-1F17-4A2E-AD0F-49C0E01B8A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02D90FA1-6796-458A-A350-F2E49E086B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A6AC5F58-00C1-4F93-8E0C-6A81C377FF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97AE26-FA21-46F6-8893-49E4D56B64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48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862245A-C8FB-47A7-9730-171FA9D23D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E0982E6-A1FD-45D7-AB44-06366BD9E7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2F0D09F-94B0-41C1-8C34-66238B7199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1AB4A2-8A69-423D-A4BE-57C9F9BB37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69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71FC695-8D9E-41CB-8BE2-A67500D96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1916A04-5EF8-44B0-9D87-DDE18A7C79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EB84CAB-BBDA-4FF1-9986-C996581D7F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3BA19-B84A-4085-9BBB-1EC8BD76C8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60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3C68A9B4-2043-47BB-B9CF-BF9E121149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0A90B0F7-4B46-4F44-B85F-4A862011E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F9BBF653-75C7-4496-98B9-A83182642B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95BEA398-0505-440A-A0BE-9EB31D470ED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1706BC6F-2963-41C4-A23F-76B4C9C0188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729DD4-D7A6-433E-9B69-D62270900A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0FF76D6-CEB3-4FD5-834A-79E9C663A5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5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D74A3E1-EBB5-483F-87D7-D6CA217049B3}"/>
              </a:ext>
            </a:extLst>
          </p:cNvPr>
          <p:cNvSpPr/>
          <p:nvPr/>
        </p:nvSpPr>
        <p:spPr>
          <a:xfrm>
            <a:off x="914400" y="2715161"/>
            <a:ext cx="7772400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(T128)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7278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>
            <a:extLst>
              <a:ext uri="{FF2B5EF4-FFF2-40B4-BE49-F238E27FC236}">
                <a16:creationId xmlns:a16="http://schemas.microsoft.com/office/drawing/2014/main" xmlns="" id="{326FA6DD-EFF7-44DC-A8C2-30E2C1E91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"/>
            <a:ext cx="8428038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1m,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50cm,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60cm.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075" name="Text Box 9">
            <a:extLst>
              <a:ext uri="{FF2B5EF4-FFF2-40B4-BE49-F238E27FC236}">
                <a16:creationId xmlns:a16="http://schemas.microsoft.com/office/drawing/2014/main" xmlns="" id="{DB2DE38B-57A3-4907-8D9C-F0CD6FA50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19175"/>
            <a:ext cx="45720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076" name="Text Box 10">
            <a:extLst>
              <a:ext uri="{FF2B5EF4-FFF2-40B4-BE49-F238E27FC236}">
                <a16:creationId xmlns:a16="http://schemas.microsoft.com/office/drawing/2014/main" xmlns="" id="{B79D1550-E4B5-44E2-A911-FCC19E80C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05000"/>
            <a:ext cx="3886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latin typeface="Times New Roman" pitchFamily="18" charset="0"/>
                <a:cs typeface="Times New Roman" pitchFamily="18" charset="0"/>
              </a:rPr>
              <a:t>b) Thể tích bể cá đó.</a:t>
            </a:r>
          </a:p>
        </p:txBody>
      </p:sp>
      <p:sp>
        <p:nvSpPr>
          <p:cNvPr id="3090" name="Rectangle 18">
            <a:extLst>
              <a:ext uri="{FF2B5EF4-FFF2-40B4-BE49-F238E27FC236}">
                <a16:creationId xmlns:a16="http://schemas.microsoft.com/office/drawing/2014/main" xmlns="" id="{C5B786E8-B3D0-4114-856D-B9E72194C3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0" y="46482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60cm</a:t>
            </a:r>
          </a:p>
        </p:txBody>
      </p:sp>
      <p:sp>
        <p:nvSpPr>
          <p:cNvPr id="3091" name="Rectangle 19">
            <a:extLst>
              <a:ext uri="{FF2B5EF4-FFF2-40B4-BE49-F238E27FC236}">
                <a16:creationId xmlns:a16="http://schemas.microsoft.com/office/drawing/2014/main" xmlns="" id="{D5F3FD19-35D6-4D30-935B-E84585C71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562600"/>
            <a:ext cx="62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400" b="1"/>
              <a:t>1m</a:t>
            </a:r>
          </a:p>
        </p:txBody>
      </p:sp>
      <p:sp>
        <p:nvSpPr>
          <p:cNvPr id="3092" name="Rectangle 20">
            <a:extLst>
              <a:ext uri="{FF2B5EF4-FFF2-40B4-BE49-F238E27FC236}">
                <a16:creationId xmlns:a16="http://schemas.microsoft.com/office/drawing/2014/main" xmlns="" id="{45A8C4D3-51F3-4CAB-A526-01269D21E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105400"/>
            <a:ext cx="96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50cm</a:t>
            </a:r>
          </a:p>
        </p:txBody>
      </p:sp>
      <p:grpSp>
        <p:nvGrpSpPr>
          <p:cNvPr id="3093" name="Group 21">
            <a:extLst>
              <a:ext uri="{FF2B5EF4-FFF2-40B4-BE49-F238E27FC236}">
                <a16:creationId xmlns:a16="http://schemas.microsoft.com/office/drawing/2014/main" xmlns="" id="{01868946-F293-476A-A2EB-C69ABCE2EA13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2955925"/>
            <a:ext cx="3684588" cy="2498725"/>
            <a:chOff x="3263" y="2224"/>
            <a:chExt cx="2321" cy="1574"/>
          </a:xfrm>
        </p:grpSpPr>
        <p:sp>
          <p:nvSpPr>
            <p:cNvPr id="3108" name="Line 22">
              <a:extLst>
                <a:ext uri="{FF2B5EF4-FFF2-40B4-BE49-F238E27FC236}">
                  <a16:creationId xmlns:a16="http://schemas.microsoft.com/office/drawing/2014/main" xmlns="" id="{CE2EE1C2-AFA7-4C39-A728-8D6871B8B4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74" y="2508"/>
              <a:ext cx="0" cy="831"/>
            </a:xfrm>
            <a:prstGeom prst="line">
              <a:avLst/>
            </a:prstGeom>
            <a:noFill/>
            <a:ln w="38100">
              <a:solidFill>
                <a:srgbClr val="6FE7F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AutoShape 23">
              <a:extLst>
                <a:ext uri="{FF2B5EF4-FFF2-40B4-BE49-F238E27FC236}">
                  <a16:creationId xmlns:a16="http://schemas.microsoft.com/office/drawing/2014/main" xmlns="" id="{8D53CE5A-A121-4B43-B8AC-2F2C0F2CC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2" y="2535"/>
              <a:ext cx="2303" cy="1263"/>
            </a:xfrm>
            <a:prstGeom prst="cube">
              <a:avLst>
                <a:gd name="adj" fmla="val 32824"/>
              </a:avLst>
            </a:prstGeom>
            <a:solidFill>
              <a:srgbClr val="6FE7F7">
                <a:alpha val="67058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/>
            </a:p>
          </p:txBody>
        </p:sp>
        <p:sp>
          <p:nvSpPr>
            <p:cNvPr id="3110" name="Line 24">
              <a:extLst>
                <a:ext uri="{FF2B5EF4-FFF2-40B4-BE49-F238E27FC236}">
                  <a16:creationId xmlns:a16="http://schemas.microsoft.com/office/drawing/2014/main" xmlns="" id="{E5C15B5E-C4A2-419A-829D-834FD5E459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72" y="2654"/>
              <a:ext cx="0" cy="11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Line 25">
              <a:extLst>
                <a:ext uri="{FF2B5EF4-FFF2-40B4-BE49-F238E27FC236}">
                  <a16:creationId xmlns:a16="http://schemas.microsoft.com/office/drawing/2014/main" xmlns="" id="{8D0CEB68-DD95-459A-82CA-ABD364DC1D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71" y="2243"/>
              <a:ext cx="0" cy="11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Line 26">
              <a:extLst>
                <a:ext uri="{FF2B5EF4-FFF2-40B4-BE49-F238E27FC236}">
                  <a16:creationId xmlns:a16="http://schemas.microsoft.com/office/drawing/2014/main" xmlns="" id="{8B7EF659-3723-45E0-A378-1ABCB12779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51" y="2654"/>
              <a:ext cx="0" cy="11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Line 27">
              <a:extLst>
                <a:ext uri="{FF2B5EF4-FFF2-40B4-BE49-F238E27FC236}">
                  <a16:creationId xmlns:a16="http://schemas.microsoft.com/office/drawing/2014/main" xmlns="" id="{5F0B40BA-F274-449D-93FE-1E304CF191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3" y="2551"/>
              <a:ext cx="0" cy="7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Line 28">
              <a:extLst>
                <a:ext uri="{FF2B5EF4-FFF2-40B4-BE49-F238E27FC236}">
                  <a16:creationId xmlns:a16="http://schemas.microsoft.com/office/drawing/2014/main" xmlns="" id="{BC5C025F-E158-4D28-BD4E-DB63C65173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3" y="2544"/>
              <a:ext cx="411" cy="4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Line 29">
              <a:extLst>
                <a:ext uri="{FF2B5EF4-FFF2-40B4-BE49-F238E27FC236}">
                  <a16:creationId xmlns:a16="http://schemas.microsoft.com/office/drawing/2014/main" xmlns="" id="{8756052F-8A85-4CDC-856D-DEABFDB57D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3" y="2224"/>
              <a:ext cx="411" cy="45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30">
              <a:extLst>
                <a:ext uri="{FF2B5EF4-FFF2-40B4-BE49-F238E27FC236}">
                  <a16:creationId xmlns:a16="http://schemas.microsoft.com/office/drawing/2014/main" xmlns="" id="{7A713F70-83D7-4A9A-BEBC-32CBF7CF1C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37" y="2224"/>
              <a:ext cx="447" cy="4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31">
              <a:extLst>
                <a:ext uri="{FF2B5EF4-FFF2-40B4-BE49-F238E27FC236}">
                  <a16:creationId xmlns:a16="http://schemas.microsoft.com/office/drawing/2014/main" xmlns="" id="{97C7BAAE-0F48-4581-B622-341ECD73D9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2" y="2661"/>
              <a:ext cx="1849" cy="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32">
              <a:extLst>
                <a:ext uri="{FF2B5EF4-FFF2-40B4-BE49-F238E27FC236}">
                  <a16:creationId xmlns:a16="http://schemas.microsoft.com/office/drawing/2014/main" xmlns="" id="{0CD2548A-88E8-4561-A534-DBCDD85451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3" y="3340"/>
              <a:ext cx="411" cy="4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33">
              <a:extLst>
                <a:ext uri="{FF2B5EF4-FFF2-40B4-BE49-F238E27FC236}">
                  <a16:creationId xmlns:a16="http://schemas.microsoft.com/office/drawing/2014/main" xmlns="" id="{5DF1CBFF-1C65-41C7-A11F-66E219CE5A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7" y="2232"/>
              <a:ext cx="189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34">
              <a:extLst>
                <a:ext uri="{FF2B5EF4-FFF2-40B4-BE49-F238E27FC236}">
                  <a16:creationId xmlns:a16="http://schemas.microsoft.com/office/drawing/2014/main" xmlns="" id="{2576D657-3FCC-48C5-9350-EBA60C092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5" y="3786"/>
              <a:ext cx="18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35">
              <a:extLst>
                <a:ext uri="{FF2B5EF4-FFF2-40B4-BE49-F238E27FC236}">
                  <a16:creationId xmlns:a16="http://schemas.microsoft.com/office/drawing/2014/main" xmlns="" id="{5DED734A-184F-4449-B3BC-0F4399D6C9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4" y="3367"/>
              <a:ext cx="411" cy="4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36">
              <a:extLst>
                <a:ext uri="{FF2B5EF4-FFF2-40B4-BE49-F238E27FC236}">
                  <a16:creationId xmlns:a16="http://schemas.microsoft.com/office/drawing/2014/main" xmlns="" id="{AAF34BD5-883E-4CC8-815C-8636E2E390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7" y="3338"/>
              <a:ext cx="1874" cy="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37">
              <a:extLst>
                <a:ext uri="{FF2B5EF4-FFF2-40B4-BE49-F238E27FC236}">
                  <a16:creationId xmlns:a16="http://schemas.microsoft.com/office/drawing/2014/main" xmlns="" id="{606319DA-1B0F-4477-8696-3CB7BC4896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83" y="2240"/>
              <a:ext cx="0" cy="2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38">
              <a:extLst>
                <a:ext uri="{FF2B5EF4-FFF2-40B4-BE49-F238E27FC236}">
                  <a16:creationId xmlns:a16="http://schemas.microsoft.com/office/drawing/2014/main" xmlns="" id="{124F0731-F557-4C3F-8097-7A40659790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79" y="2672"/>
              <a:ext cx="257" cy="257"/>
            </a:xfrm>
            <a:prstGeom prst="line">
              <a:avLst/>
            </a:prstGeom>
            <a:noFill/>
            <a:ln w="38100">
              <a:solidFill>
                <a:srgbClr val="6FE7F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9">
              <a:extLst>
                <a:ext uri="{FF2B5EF4-FFF2-40B4-BE49-F238E27FC236}">
                  <a16:creationId xmlns:a16="http://schemas.microsoft.com/office/drawing/2014/main" xmlns="" id="{2D0ACF5D-38BB-4B69-B481-B42077D448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17" y="2535"/>
              <a:ext cx="231" cy="1"/>
            </a:xfrm>
            <a:prstGeom prst="line">
              <a:avLst/>
            </a:prstGeom>
            <a:noFill/>
            <a:ln w="38100">
              <a:solidFill>
                <a:srgbClr val="6FE7F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6" name="Picture 40" descr="tropicalfish_wading_sm_clr">
              <a:extLst>
                <a:ext uri="{FF2B5EF4-FFF2-40B4-BE49-F238E27FC236}">
                  <a16:creationId xmlns:a16="http://schemas.microsoft.com/office/drawing/2014/main" xmlns="" id="{28D6657C-F540-4094-B9A2-11CA0D2B00A4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5" y="2943"/>
              <a:ext cx="504" cy="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41" descr="Peixe_17">
              <a:extLst>
                <a:ext uri="{FF2B5EF4-FFF2-40B4-BE49-F238E27FC236}">
                  <a16:creationId xmlns:a16="http://schemas.microsoft.com/office/drawing/2014/main" xmlns="" id="{6CC9D67F-7798-4A39-BF4A-521ECDB9792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220538" flipH="1">
              <a:off x="4520" y="3146"/>
              <a:ext cx="610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42" descr="2">
              <a:extLst>
                <a:ext uri="{FF2B5EF4-FFF2-40B4-BE49-F238E27FC236}">
                  <a16:creationId xmlns:a16="http://schemas.microsoft.com/office/drawing/2014/main" xmlns="" id="{425D09D9-4248-49C6-AEED-956B2C4E15D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7" y="3277"/>
              <a:ext cx="494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15" name="Line 43">
            <a:extLst>
              <a:ext uri="{FF2B5EF4-FFF2-40B4-BE49-F238E27FC236}">
                <a16:creationId xmlns:a16="http://schemas.microsoft.com/office/drawing/2014/main" xmlns="" id="{4FEEC03E-BDF6-418E-8EA4-996413192B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81663" y="3406775"/>
            <a:ext cx="0" cy="1319213"/>
          </a:xfrm>
          <a:prstGeom prst="line">
            <a:avLst/>
          </a:prstGeom>
          <a:noFill/>
          <a:ln w="38100">
            <a:solidFill>
              <a:srgbClr val="6FE7F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6" name="AutoShape 44">
            <a:extLst>
              <a:ext uri="{FF2B5EF4-FFF2-40B4-BE49-F238E27FC236}">
                <a16:creationId xmlns:a16="http://schemas.microsoft.com/office/drawing/2014/main" xmlns="" id="{4CCD3395-8BC4-4069-BF6C-3DD7C6B48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3488" y="3449638"/>
            <a:ext cx="3656012" cy="2005012"/>
          </a:xfrm>
          <a:prstGeom prst="cube">
            <a:avLst>
              <a:gd name="adj" fmla="val 32824"/>
            </a:avLst>
          </a:prstGeom>
          <a:solidFill>
            <a:srgbClr val="6FE7F7">
              <a:alpha val="6705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en-US"/>
          </a:p>
        </p:txBody>
      </p:sp>
      <p:sp>
        <p:nvSpPr>
          <p:cNvPr id="3117" name="Line 45">
            <a:extLst>
              <a:ext uri="{FF2B5EF4-FFF2-40B4-BE49-F238E27FC236}">
                <a16:creationId xmlns:a16="http://schemas.microsoft.com/office/drawing/2014/main" xmlns="" id="{8D77B9CE-81C6-4426-9789-6311B48C8C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43488" y="3638550"/>
            <a:ext cx="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8" name="Line 46">
            <a:extLst>
              <a:ext uri="{FF2B5EF4-FFF2-40B4-BE49-F238E27FC236}">
                <a16:creationId xmlns:a16="http://schemas.microsoft.com/office/drawing/2014/main" xmlns="" id="{4A67A65F-9C9B-4E7C-9FDC-647186C2B6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93150" y="2986088"/>
            <a:ext cx="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9" name="Line 47">
            <a:extLst>
              <a:ext uri="{FF2B5EF4-FFF2-40B4-BE49-F238E27FC236}">
                <a16:creationId xmlns:a16="http://schemas.microsoft.com/office/drawing/2014/main" xmlns="" id="{94968B6C-1D00-40AF-98B1-16B34CF675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26400" y="3638550"/>
            <a:ext cx="0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0" name="Line 48">
            <a:extLst>
              <a:ext uri="{FF2B5EF4-FFF2-40B4-BE49-F238E27FC236}">
                <a16:creationId xmlns:a16="http://schemas.microsoft.com/office/drawing/2014/main" xmlns="" id="{44A8BDFD-57E1-4C9B-B670-98A8CA1A3D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5950" y="3475038"/>
            <a:ext cx="0" cy="12636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1" name="Line 49">
            <a:extLst>
              <a:ext uri="{FF2B5EF4-FFF2-40B4-BE49-F238E27FC236}">
                <a16:creationId xmlns:a16="http://schemas.microsoft.com/office/drawing/2014/main" xmlns="" id="{66C1F4EC-3195-4F8E-BE32-12E5A0C6C4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3463925"/>
            <a:ext cx="652463" cy="652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2" name="Line 50">
            <a:extLst>
              <a:ext uri="{FF2B5EF4-FFF2-40B4-BE49-F238E27FC236}">
                <a16:creationId xmlns:a16="http://schemas.microsoft.com/office/drawing/2014/main" xmlns="" id="{DABB6E21-3249-471F-933E-E8E68A42F4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2955925"/>
            <a:ext cx="652463" cy="725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3" name="Line 51">
            <a:extLst>
              <a:ext uri="{FF2B5EF4-FFF2-40B4-BE49-F238E27FC236}">
                <a16:creationId xmlns:a16="http://schemas.microsoft.com/office/drawing/2014/main" xmlns="" id="{A4420FAB-260A-4D7B-B248-F13EC7FEAC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4175" y="2955925"/>
            <a:ext cx="709613" cy="709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4" name="Line 52">
            <a:extLst>
              <a:ext uri="{FF2B5EF4-FFF2-40B4-BE49-F238E27FC236}">
                <a16:creationId xmlns:a16="http://schemas.microsoft.com/office/drawing/2014/main" xmlns="" id="{E8DC3710-9171-42CF-BD22-7E269E81E0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9363" y="3649663"/>
            <a:ext cx="2935287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5" name="Line 53">
            <a:extLst>
              <a:ext uri="{FF2B5EF4-FFF2-40B4-BE49-F238E27FC236}">
                <a16:creationId xmlns:a16="http://schemas.microsoft.com/office/drawing/2014/main" xmlns="" id="{7B36D93B-7844-45F4-A052-2CCE3E9F49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727575"/>
            <a:ext cx="652463" cy="6953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6" name="Line 54">
            <a:extLst>
              <a:ext uri="{FF2B5EF4-FFF2-40B4-BE49-F238E27FC236}">
                <a16:creationId xmlns:a16="http://schemas.microsoft.com/office/drawing/2014/main" xmlns="" id="{C3E41D58-4FB8-4F97-8C28-F9B998529F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6425" y="2968625"/>
            <a:ext cx="3005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7" name="Line 55">
            <a:extLst>
              <a:ext uri="{FF2B5EF4-FFF2-40B4-BE49-F238E27FC236}">
                <a16:creationId xmlns:a16="http://schemas.microsoft.com/office/drawing/2014/main" xmlns="" id="{A90A34F8-0790-4A5A-98C0-9D2BAB142C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8250" y="5435600"/>
            <a:ext cx="3003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8" name="Line 56">
            <a:extLst>
              <a:ext uri="{FF2B5EF4-FFF2-40B4-BE49-F238E27FC236}">
                <a16:creationId xmlns:a16="http://schemas.microsoft.com/office/drawing/2014/main" xmlns="" id="{BE0857AB-7206-4081-A891-6CF9BCA9CC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47038" y="4770438"/>
            <a:ext cx="652462" cy="666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9" name="Line 57">
            <a:extLst>
              <a:ext uri="{FF2B5EF4-FFF2-40B4-BE49-F238E27FC236}">
                <a16:creationId xmlns:a16="http://schemas.microsoft.com/office/drawing/2014/main" xmlns="" id="{17D4429C-FAAA-4D62-9D9F-245DFEB453A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6425" y="4724400"/>
            <a:ext cx="2974975" cy="365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0" name="Line 58">
            <a:extLst>
              <a:ext uri="{FF2B5EF4-FFF2-40B4-BE49-F238E27FC236}">
                <a16:creationId xmlns:a16="http://schemas.microsoft.com/office/drawing/2014/main" xmlns="" id="{771FFEA1-7E72-400D-9B03-A4F0DF2744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95950" y="2981325"/>
            <a:ext cx="0" cy="466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1" name="Line 59">
            <a:extLst>
              <a:ext uri="{FF2B5EF4-FFF2-40B4-BE49-F238E27FC236}">
                <a16:creationId xmlns:a16="http://schemas.microsoft.com/office/drawing/2014/main" xmlns="" id="{C04CE48F-B68B-425A-BC61-804BE4C2F3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54600" y="3667125"/>
            <a:ext cx="407988" cy="407988"/>
          </a:xfrm>
          <a:prstGeom prst="line">
            <a:avLst/>
          </a:prstGeom>
          <a:noFill/>
          <a:ln w="38100">
            <a:solidFill>
              <a:srgbClr val="6FE7F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2" name="Line 60">
            <a:extLst>
              <a:ext uri="{FF2B5EF4-FFF2-40B4-BE49-F238E27FC236}">
                <a16:creationId xmlns:a16="http://schemas.microsoft.com/office/drawing/2014/main" xmlns="" id="{351F1005-4EA7-4C70-B605-7DD815DF3B24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9925" y="3449638"/>
            <a:ext cx="366713" cy="1587"/>
          </a:xfrm>
          <a:prstGeom prst="line">
            <a:avLst/>
          </a:prstGeom>
          <a:noFill/>
          <a:ln w="38100">
            <a:solidFill>
              <a:srgbClr val="6FE7F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133" name="Picture 61" descr="tropicalfish_wading_sm_clr">
            <a:extLst>
              <a:ext uri="{FF2B5EF4-FFF2-40B4-BE49-F238E27FC236}">
                <a16:creationId xmlns:a16="http://schemas.microsoft.com/office/drawing/2014/main" xmlns="" id="{94E11315-4F79-4C47-ABDB-475DDA85D61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663" y="4097338"/>
            <a:ext cx="8001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4" name="Picture 62" descr="Peixe_17">
            <a:extLst>
              <a:ext uri="{FF2B5EF4-FFF2-40B4-BE49-F238E27FC236}">
                <a16:creationId xmlns:a16="http://schemas.microsoft.com/office/drawing/2014/main" xmlns="" id="{31A71E32-F642-484D-9E81-745E963BFC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20538" flipH="1">
            <a:off x="7024688" y="4448175"/>
            <a:ext cx="9683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5" name="Picture 63" descr="2">
            <a:extLst>
              <a:ext uri="{FF2B5EF4-FFF2-40B4-BE49-F238E27FC236}">
                <a16:creationId xmlns:a16="http://schemas.microsoft.com/office/drawing/2014/main" xmlns="" id="{1B3CD5BB-B583-4B39-8287-B599A1549B4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050" y="4627563"/>
            <a:ext cx="784225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64" descr="2">
            <a:extLst>
              <a:ext uri="{FF2B5EF4-FFF2-40B4-BE49-F238E27FC236}">
                <a16:creationId xmlns:a16="http://schemas.microsoft.com/office/drawing/2014/main" xmlns="" id="{0EB92977-A4DA-41AF-8626-99CA9D6E72C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963" y="4751388"/>
            <a:ext cx="784225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7" name="Picture 65" descr="tropicalfish_wading_sm_clr">
            <a:extLst>
              <a:ext uri="{FF2B5EF4-FFF2-40B4-BE49-F238E27FC236}">
                <a16:creationId xmlns:a16="http://schemas.microsoft.com/office/drawing/2014/main" xmlns="" id="{E19A6F23-EE36-425F-B906-DAAF621FEA3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275" y="4149725"/>
            <a:ext cx="8001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8" name="Picture 66" descr="tropicalfish_wading_sm_clr">
            <a:extLst>
              <a:ext uri="{FF2B5EF4-FFF2-40B4-BE49-F238E27FC236}">
                <a16:creationId xmlns:a16="http://schemas.microsoft.com/office/drawing/2014/main" xmlns="" id="{01D008CE-23B4-4F9B-95F4-D931A71A660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925" y="4192588"/>
            <a:ext cx="8001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0" grpId="0"/>
      <p:bldP spid="3091" grpId="0"/>
      <p:bldP spid="3092" grpId="0"/>
      <p:bldP spid="31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>
            <a:extLst>
              <a:ext uri="{FF2B5EF4-FFF2-40B4-BE49-F238E27FC236}">
                <a16:creationId xmlns:a16="http://schemas.microsoft.com/office/drawing/2014/main" xmlns="" id="{2C8545A9-EB34-4F80-9721-1223532BE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668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en-US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u="sng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099" name="Rectangle 8">
            <a:extLst>
              <a:ext uri="{FF2B5EF4-FFF2-40B4-BE49-F238E27FC236}">
                <a16:creationId xmlns:a16="http://schemas.microsoft.com/office/drawing/2014/main" xmlns="" id="{CBF832E4-B3DF-429A-A830-906B5882C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33400"/>
            <a:ext cx="9268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u="sng" dirty="0">
                <a:latin typeface="Times New Roman" pitchFamily="18" charset="0"/>
                <a:cs typeface="Times New Roman" pitchFamily="18" charset="0"/>
              </a:rPr>
              <a:t> 1:</a:t>
            </a:r>
          </a:p>
        </p:txBody>
      </p:sp>
      <p:sp>
        <p:nvSpPr>
          <p:cNvPr id="4100" name="Text Box 9">
            <a:extLst>
              <a:ext uri="{FF2B5EF4-FFF2-40B4-BE49-F238E27FC236}">
                <a16:creationId xmlns:a16="http://schemas.microsoft.com/office/drawing/2014/main" xmlns="" id="{80E1C8A3-8926-4E04-9927-B00B4C671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a = 1m</a:t>
            </a:r>
          </a:p>
        </p:txBody>
      </p:sp>
      <p:sp>
        <p:nvSpPr>
          <p:cNvPr id="4101" name="Text Box 10">
            <a:extLst>
              <a:ext uri="{FF2B5EF4-FFF2-40B4-BE49-F238E27FC236}">
                <a16:creationId xmlns:a16="http://schemas.microsoft.com/office/drawing/2014/main" xmlns="" id="{98B4AD79-0CF5-469B-AFEC-11538C36E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81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b = 50 cm</a:t>
            </a:r>
          </a:p>
        </p:txBody>
      </p:sp>
      <p:sp>
        <p:nvSpPr>
          <p:cNvPr id="4102" name="Text Box 11">
            <a:extLst>
              <a:ext uri="{FF2B5EF4-FFF2-40B4-BE49-F238E27FC236}">
                <a16:creationId xmlns:a16="http://schemas.microsoft.com/office/drawing/2014/main" xmlns="" id="{BB7D404B-42A8-49D2-9270-8DC009C15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384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c = 60 cm</a:t>
            </a:r>
          </a:p>
        </p:txBody>
      </p:sp>
      <p:grpSp>
        <p:nvGrpSpPr>
          <p:cNvPr id="4103" name="Group 12">
            <a:extLst>
              <a:ext uri="{FF2B5EF4-FFF2-40B4-BE49-F238E27FC236}">
                <a16:creationId xmlns:a16="http://schemas.microsoft.com/office/drawing/2014/main" xmlns="" id="{AFAFF3BC-A443-4A33-B960-36359DE48F0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895600"/>
            <a:ext cx="4495800" cy="533400"/>
            <a:chOff x="192" y="2352"/>
            <a:chExt cx="2832" cy="350"/>
          </a:xfrm>
        </p:grpSpPr>
        <p:sp>
          <p:nvSpPr>
            <p:cNvPr id="4134" name="Text Box 13">
              <a:extLst>
                <a:ext uri="{FF2B5EF4-FFF2-40B4-BE49-F238E27FC236}">
                  <a16:creationId xmlns:a16="http://schemas.microsoft.com/office/drawing/2014/main" xmlns="" id="{167709C8-B4EA-4FC0-8522-A668766FA5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352"/>
              <a:ext cx="2832" cy="3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a)S</a:t>
              </a:r>
              <a:r>
                <a:rPr lang="en-US" altLang="en-US">
                  <a:latin typeface="Times New Roman" pitchFamily="18" charset="0"/>
                  <a:cs typeface="Times New Roman" pitchFamily="18" charset="0"/>
                </a:rPr>
                <a:t>     : </a:t>
              </a:r>
              <a:r>
                <a:rPr lang="en-US" altLang="en-US" sz="2000">
                  <a:latin typeface="Times New Roman" pitchFamily="18" charset="0"/>
                  <a:cs typeface="Times New Roman" pitchFamily="18" charset="0"/>
                </a:rPr>
                <a:t>…?( không có nắp)</a:t>
              </a:r>
            </a:p>
          </p:txBody>
        </p:sp>
        <p:sp>
          <p:nvSpPr>
            <p:cNvPr id="4135" name="Rectangle 14">
              <a:extLst>
                <a:ext uri="{FF2B5EF4-FFF2-40B4-BE49-F238E27FC236}">
                  <a16:creationId xmlns:a16="http://schemas.microsoft.com/office/drawing/2014/main" xmlns="" id="{0A133BDC-BB0D-48FF-A7A7-5CAA723FF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" y="2480"/>
              <a:ext cx="530" cy="2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>
                  <a:latin typeface="Times New Roman" pitchFamily="18" charset="0"/>
                  <a:cs typeface="Times New Roman" pitchFamily="18" charset="0"/>
                </a:rPr>
                <a:t>   (kính)</a:t>
              </a:r>
            </a:p>
          </p:txBody>
        </p:sp>
      </p:grpSp>
      <p:grpSp>
        <p:nvGrpSpPr>
          <p:cNvPr id="4104" name="Group 15">
            <a:extLst>
              <a:ext uri="{FF2B5EF4-FFF2-40B4-BE49-F238E27FC236}">
                <a16:creationId xmlns:a16="http://schemas.microsoft.com/office/drawing/2014/main" xmlns="" id="{EA9A8936-2635-4283-8138-842E0575299E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352800"/>
            <a:ext cx="3124200" cy="490538"/>
            <a:chOff x="240" y="2880"/>
            <a:chExt cx="1104" cy="309"/>
          </a:xfrm>
        </p:grpSpPr>
        <p:sp>
          <p:nvSpPr>
            <p:cNvPr id="4132" name="Text Box 16">
              <a:extLst>
                <a:ext uri="{FF2B5EF4-FFF2-40B4-BE49-F238E27FC236}">
                  <a16:creationId xmlns:a16="http://schemas.microsoft.com/office/drawing/2014/main" xmlns="" id="{5DF7CD8A-BCA8-4D95-A9A0-D46EB483F3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880"/>
              <a:ext cx="11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>
                  <a:latin typeface="Times New Roman" pitchFamily="18" charset="0"/>
                  <a:cs typeface="Times New Roman" pitchFamily="18" charset="0"/>
                </a:rPr>
                <a:t>b)V    : …..?</a:t>
              </a:r>
            </a:p>
          </p:txBody>
        </p:sp>
        <p:sp>
          <p:nvSpPr>
            <p:cNvPr id="4133" name="Rectangle 17">
              <a:extLst>
                <a:ext uri="{FF2B5EF4-FFF2-40B4-BE49-F238E27FC236}">
                  <a16:creationId xmlns:a16="http://schemas.microsoft.com/office/drawing/2014/main" xmlns="" id="{59CD9E4A-FB41-4904-A1B3-410E7E7F8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2976"/>
              <a:ext cx="18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>
                  <a:latin typeface="Times New Roman" pitchFamily="18" charset="0"/>
                  <a:cs typeface="Times New Roman" pitchFamily="18" charset="0"/>
                </a:rPr>
                <a:t>(bể)</a:t>
              </a:r>
            </a:p>
          </p:txBody>
        </p:sp>
      </p:grpSp>
      <p:sp>
        <p:nvSpPr>
          <p:cNvPr id="4105" name="Line 18">
            <a:extLst>
              <a:ext uri="{FF2B5EF4-FFF2-40B4-BE49-F238E27FC236}">
                <a16:creationId xmlns:a16="http://schemas.microsoft.com/office/drawing/2014/main" xmlns="" id="{E08E59EE-69DD-4E3F-8673-6652129EE1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609600"/>
            <a:ext cx="0" cy="548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Text Box 19">
            <a:extLst>
              <a:ext uri="{FF2B5EF4-FFF2-40B4-BE49-F238E27FC236}">
                <a16:creationId xmlns:a16="http://schemas.microsoft.com/office/drawing/2014/main" xmlns="" id="{3AC241A8-21D8-4B48-BCAA-9FD970E3E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838200"/>
            <a:ext cx="1905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alt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0" name="Text Box 20">
            <a:extLst>
              <a:ext uri="{FF2B5EF4-FFF2-40B4-BE49-F238E27FC236}">
                <a16:creationId xmlns:a16="http://schemas.microsoft.com/office/drawing/2014/main" xmlns="" id="{91129B94-0E6A-4380-9BAC-FBD41690E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295400"/>
            <a:ext cx="441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1m = 10dm ; 50cm = 5dm; </a:t>
            </a:r>
          </a:p>
        </p:txBody>
      </p:sp>
      <p:sp>
        <p:nvSpPr>
          <p:cNvPr id="5142" name="Text Box 22">
            <a:extLst>
              <a:ext uri="{FF2B5EF4-FFF2-40B4-BE49-F238E27FC236}">
                <a16:creationId xmlns:a16="http://schemas.microsoft.com/office/drawing/2014/main" xmlns="" id="{A30EB7E8-154F-42FC-87B1-C69B4B0E9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057400"/>
            <a:ext cx="5638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130" name="Text Box 23">
            <a:extLst>
              <a:ext uri="{FF2B5EF4-FFF2-40B4-BE49-F238E27FC236}">
                <a16:creationId xmlns:a16="http://schemas.microsoft.com/office/drawing/2014/main" xmlns="" id="{095CA0A7-63B6-4CE4-9E79-1049B3150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438400"/>
            <a:ext cx="4953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(10 + 5) x 2 x 6 = 180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(dm</a:t>
            </a:r>
            <a:r>
              <a:rPr lang="en-US" alt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6" name="Text Box 26">
            <a:extLst>
              <a:ext uri="{FF2B5EF4-FFF2-40B4-BE49-F238E27FC236}">
                <a16:creationId xmlns:a16="http://schemas.microsoft.com/office/drawing/2014/main" xmlns="" id="{EAB67410-417A-4C60-B5B1-BAC2DB397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895600"/>
            <a:ext cx="487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128" name="Text Box 27">
            <a:extLst>
              <a:ext uri="{FF2B5EF4-FFF2-40B4-BE49-F238E27FC236}">
                <a16:creationId xmlns:a16="http://schemas.microsoft.com/office/drawing/2014/main" xmlns="" id="{E75D6377-6A1B-448E-ABDF-70C8D9E99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268659"/>
            <a:ext cx="3657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10 x 5 = 50 (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alt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0" name="Text Box 30">
            <a:extLst>
              <a:ext uri="{FF2B5EF4-FFF2-40B4-BE49-F238E27FC236}">
                <a16:creationId xmlns:a16="http://schemas.microsoft.com/office/drawing/2014/main" xmlns="" id="{05AE0FF7-91C7-4274-9051-449408CAC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657600"/>
            <a:ext cx="525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a) Diện tích kính để làm bể cá là:</a:t>
            </a:r>
          </a:p>
        </p:txBody>
      </p:sp>
      <p:sp>
        <p:nvSpPr>
          <p:cNvPr id="4126" name="Text Box 31">
            <a:extLst>
              <a:ext uri="{FF2B5EF4-FFF2-40B4-BE49-F238E27FC236}">
                <a16:creationId xmlns:a16="http://schemas.microsoft.com/office/drawing/2014/main" xmlns="" id="{1923026B-6EA5-4F3F-A135-254613A16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038604"/>
            <a:ext cx="3581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180 + 50 = 230 (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alt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4" name="Text Box 34">
            <a:extLst>
              <a:ext uri="{FF2B5EF4-FFF2-40B4-BE49-F238E27FC236}">
                <a16:creationId xmlns:a16="http://schemas.microsoft.com/office/drawing/2014/main" xmlns="" id="{00E47BED-4421-44ED-8BE9-0784B972E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419600"/>
            <a:ext cx="449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b)Thể tích của bể cá là:</a:t>
            </a:r>
          </a:p>
        </p:txBody>
      </p:sp>
      <p:sp>
        <p:nvSpPr>
          <p:cNvPr id="4124" name="Text Box 35">
            <a:extLst>
              <a:ext uri="{FF2B5EF4-FFF2-40B4-BE49-F238E27FC236}">
                <a16:creationId xmlns:a16="http://schemas.microsoft.com/office/drawing/2014/main" xmlns="" id="{8D921B5D-7057-4EF8-A8EA-5BBC67453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876800"/>
            <a:ext cx="4343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10 x 5 x 6 = 300 (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altLang="en-US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58" name="Rectangle 38">
            <a:extLst>
              <a:ext uri="{FF2B5EF4-FFF2-40B4-BE49-F238E27FC236}">
                <a16:creationId xmlns:a16="http://schemas.microsoft.com/office/drawing/2014/main" xmlns="" id="{4AF599AC-0383-49EB-BBE7-5410E72EC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676400"/>
            <a:ext cx="20008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60cm = 6dm</a:t>
            </a:r>
          </a:p>
        </p:txBody>
      </p:sp>
      <p:sp>
        <p:nvSpPr>
          <p:cNvPr id="4122" name="Text Box 48">
            <a:extLst>
              <a:ext uri="{FF2B5EF4-FFF2-40B4-BE49-F238E27FC236}">
                <a16:creationId xmlns:a16="http://schemas.microsoft.com/office/drawing/2014/main" xmlns="" id="{04739DDA-4315-448C-A163-8AC893559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257800"/>
            <a:ext cx="3657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:   a)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230dm</a:t>
            </a:r>
            <a:r>
              <a:rPr lang="en-US" alt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78" name="Group 58">
            <a:extLst>
              <a:ext uri="{FF2B5EF4-FFF2-40B4-BE49-F238E27FC236}">
                <a16:creationId xmlns:a16="http://schemas.microsoft.com/office/drawing/2014/main" xmlns="" id="{80233535-7F2A-4F55-AA5D-474735CE0B2C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5638800"/>
            <a:ext cx="1828800" cy="752475"/>
            <a:chOff x="3696" y="3888"/>
            <a:chExt cx="1152" cy="474"/>
          </a:xfrm>
        </p:grpSpPr>
        <p:sp>
          <p:nvSpPr>
            <p:cNvPr id="4119" name="Text Box 52">
              <a:extLst>
                <a:ext uri="{FF2B5EF4-FFF2-40B4-BE49-F238E27FC236}">
                  <a16:creationId xmlns:a16="http://schemas.microsoft.com/office/drawing/2014/main" xmlns="" id="{E7743571-B498-4E5E-A1F0-B411BAD9C7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888"/>
              <a:ext cx="115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dirty="0">
                  <a:latin typeface="Times New Roman" pitchFamily="18" charset="0"/>
                  <a:cs typeface="Times New Roman" pitchFamily="18" charset="0"/>
                </a:rPr>
                <a:t>b) </a:t>
              </a:r>
              <a:r>
                <a:rPr lang="en-US" altLang="en-US" sz="2800" dirty="0" smtClean="0">
                  <a:latin typeface="Times New Roman" pitchFamily="18" charset="0"/>
                  <a:cs typeface="Times New Roman" pitchFamily="18" charset="0"/>
                </a:rPr>
                <a:t>300dm</a:t>
              </a:r>
              <a:r>
                <a:rPr lang="en-US" altLang="en-US" sz="2800" baseline="30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alt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1" name="Text Box 56">
              <a:extLst>
                <a:ext uri="{FF2B5EF4-FFF2-40B4-BE49-F238E27FC236}">
                  <a16:creationId xmlns:a16="http://schemas.microsoft.com/office/drawing/2014/main" xmlns="" id="{BFA5E8E3-B87F-4F79-9EFB-390D0B9E35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4032"/>
              <a:ext cx="52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9" grpId="0"/>
      <p:bldP spid="5140" grpId="0"/>
      <p:bldP spid="5142" grpId="0"/>
      <p:bldP spid="5146" grpId="0"/>
      <p:bldP spid="5150" grpId="0"/>
      <p:bldP spid="5154" grpId="0"/>
      <p:bldP spid="51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7">
            <a:extLst>
              <a:ext uri="{FF2B5EF4-FFF2-40B4-BE49-F238E27FC236}">
                <a16:creationId xmlns:a16="http://schemas.microsoft.com/office/drawing/2014/main" xmlns="" id="{64CB0813-6A91-4492-962E-B1B497FDC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"/>
            <a:ext cx="1828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u="sng" dirty="0"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  <p:sp>
        <p:nvSpPr>
          <p:cNvPr id="5123" name="Text Box 8">
            <a:extLst>
              <a:ext uri="{FF2B5EF4-FFF2-40B4-BE49-F238E27FC236}">
                <a16:creationId xmlns:a16="http://schemas.microsoft.com/office/drawing/2014/main" xmlns="" id="{0662D1A5-0D42-464E-B0B9-85F47DDB3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066800"/>
            <a:ext cx="6477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Một hình lập phương có cạnh 1,5m. Tính:</a:t>
            </a:r>
          </a:p>
        </p:txBody>
      </p:sp>
      <p:sp>
        <p:nvSpPr>
          <p:cNvPr id="5124" name="Text Box 9">
            <a:extLst>
              <a:ext uri="{FF2B5EF4-FFF2-40B4-BE49-F238E27FC236}">
                <a16:creationId xmlns:a16="http://schemas.microsoft.com/office/drawing/2014/main" xmlns="" id="{894B0797-1743-4D7D-921F-81C8BD3E7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162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125" name="Text Box 10">
            <a:extLst>
              <a:ext uri="{FF2B5EF4-FFF2-40B4-BE49-F238E27FC236}">
                <a16:creationId xmlns:a16="http://schemas.microsoft.com/office/drawing/2014/main" xmlns="" id="{EA1A0BAF-EF8C-4214-B3BD-55648F22E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6934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b) Diện tích toàn phần của hình lập phương.</a:t>
            </a:r>
          </a:p>
        </p:txBody>
      </p:sp>
      <p:sp>
        <p:nvSpPr>
          <p:cNvPr id="5126" name="Text Box 11">
            <a:extLst>
              <a:ext uri="{FF2B5EF4-FFF2-40B4-BE49-F238E27FC236}">
                <a16:creationId xmlns:a16="http://schemas.microsoft.com/office/drawing/2014/main" xmlns="" id="{876CD0B9-673F-4014-BAEE-E0751DA46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438400"/>
            <a:ext cx="6172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c) Thể tích của hình lập phương.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>
            <a:extLst>
              <a:ext uri="{FF2B5EF4-FFF2-40B4-BE49-F238E27FC236}">
                <a16:creationId xmlns:a16="http://schemas.microsoft.com/office/drawing/2014/main" xmlns="" id="{3FCC4E19-DDB7-49C7-9FEE-852E6EAC5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7688"/>
            <a:ext cx="1828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u="sng" dirty="0"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  <p:sp>
        <p:nvSpPr>
          <p:cNvPr id="6147" name="Text Box 8">
            <a:extLst>
              <a:ext uri="{FF2B5EF4-FFF2-40B4-BE49-F238E27FC236}">
                <a16:creationId xmlns:a16="http://schemas.microsoft.com/office/drawing/2014/main" xmlns="" id="{8A12317E-B1CE-4238-9C8F-1CFF78633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81088"/>
            <a:ext cx="14478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6148" name="Line 10">
            <a:extLst>
              <a:ext uri="{FF2B5EF4-FFF2-40B4-BE49-F238E27FC236}">
                <a16:creationId xmlns:a16="http://schemas.microsoft.com/office/drawing/2014/main" xmlns="" id="{8780B0C8-6682-46B7-8FDD-D68558CAD4E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81000"/>
            <a:ext cx="0" cy="495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11">
            <a:extLst>
              <a:ext uri="{FF2B5EF4-FFF2-40B4-BE49-F238E27FC236}">
                <a16:creationId xmlns:a16="http://schemas.microsoft.com/office/drawing/2014/main" xmlns="" id="{0E373C2D-1B5F-4E91-AB7A-9EDACDFEE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33400"/>
            <a:ext cx="1981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228" name="Text Box 12">
            <a:extLst>
              <a:ext uri="{FF2B5EF4-FFF2-40B4-BE49-F238E27FC236}">
                <a16:creationId xmlns:a16="http://schemas.microsoft.com/office/drawing/2014/main" xmlns="" id="{FDA2D0C8-9606-4B7F-9706-DC9774ECC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052513"/>
            <a:ext cx="7010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174" name="Text Box 14">
            <a:extLst>
              <a:ext uri="{FF2B5EF4-FFF2-40B4-BE49-F238E27FC236}">
                <a16:creationId xmlns:a16="http://schemas.microsoft.com/office/drawing/2014/main" xmlns="" id="{F1B9A9A9-13B7-4048-B454-CD4700155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476378"/>
            <a:ext cx="3886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1,5 x 1,5 x 4 = 9 (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2" name="Text Box 16">
            <a:extLst>
              <a:ext uri="{FF2B5EF4-FFF2-40B4-BE49-F238E27FC236}">
                <a16:creationId xmlns:a16="http://schemas.microsoft.com/office/drawing/2014/main" xmlns="" id="{134B3217-4483-4121-A75E-7B9FCC6B7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857375"/>
            <a:ext cx="7391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6172" name="Text Box 18">
            <a:extLst>
              <a:ext uri="{FF2B5EF4-FFF2-40B4-BE49-F238E27FC236}">
                <a16:creationId xmlns:a16="http://schemas.microsoft.com/office/drawing/2014/main" xmlns="" id="{6E923EB6-D70D-466D-B3D4-737BA27A1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314575"/>
            <a:ext cx="464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1,5 x 1,5 x 6 = 13,5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(m</a:t>
            </a:r>
            <a:r>
              <a:rPr lang="en-US" alt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6" name="Text Box 20">
            <a:extLst>
              <a:ext uri="{FF2B5EF4-FFF2-40B4-BE49-F238E27FC236}">
                <a16:creationId xmlns:a16="http://schemas.microsoft.com/office/drawing/2014/main" xmlns="" id="{E5148CBE-4C68-4B9E-B26E-F2047A107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681288"/>
            <a:ext cx="480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 Thể tích hình lập phương:</a:t>
            </a:r>
          </a:p>
        </p:txBody>
      </p:sp>
      <p:sp>
        <p:nvSpPr>
          <p:cNvPr id="6160" name="Text Box 9">
            <a:extLst>
              <a:ext uri="{FF2B5EF4-FFF2-40B4-BE49-F238E27FC236}">
                <a16:creationId xmlns:a16="http://schemas.microsoft.com/office/drawing/2014/main" xmlns="" id="{7651C656-0EDA-4A15-A819-41971DACA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38288"/>
            <a:ext cx="266700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a = 1,5 m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Sxq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= …..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Stp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=……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c) V    = …..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2" name="Text Box 18">
            <a:extLst>
              <a:ext uri="{FF2B5EF4-FFF2-40B4-BE49-F238E27FC236}">
                <a16:creationId xmlns:a16="http://schemas.microsoft.com/office/drawing/2014/main" xmlns="" id="{6E923EB6-D70D-466D-B3D4-737BA27A1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0" y="3185086"/>
            <a:ext cx="464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1,5 x 1,5 x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1,5 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3,375 (m</a:t>
            </a:r>
            <a:r>
              <a:rPr lang="en-US" altLang="en-US" sz="28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18">
            <a:extLst>
              <a:ext uri="{FF2B5EF4-FFF2-40B4-BE49-F238E27FC236}">
                <a16:creationId xmlns:a16="http://schemas.microsoft.com/office/drawing/2014/main" xmlns="" id="{6E923EB6-D70D-466D-B3D4-737BA27A1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900" y="3810000"/>
            <a:ext cx="4648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: a. 9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            b.13,5m</a:t>
            </a:r>
            <a:r>
              <a:rPr lang="en-US" alt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            c. 3,375m</a:t>
            </a:r>
            <a:r>
              <a:rPr lang="en-US" altLang="en-US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/>
      <p:bldP spid="9232" grpId="0"/>
      <p:bldP spid="92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>
            <a:extLst>
              <a:ext uri="{FF2B5EF4-FFF2-40B4-BE49-F238E27FC236}">
                <a16:creationId xmlns:a16="http://schemas.microsoft.com/office/drawing/2014/main" xmlns="" id="{1E38C2F5-3194-4A7F-8599-8321C638E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743200"/>
            <a:ext cx="1066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/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xmlns="" id="{5586D2D9-7C0E-4672-9CE1-892FBAB5D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08015"/>
            <a:ext cx="1600200" cy="83099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nhật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xmlns="" id="{18006B5B-2FCC-47E9-A258-A7A28997F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221061"/>
            <a:ext cx="1600200" cy="83099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Hình lập phương</a:t>
            </a: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xmlns="" id="{892EFCD9-4704-40E3-B050-7F32F8F14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6015"/>
            <a:ext cx="1981200" cy="46166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S (1 mặt đáy) </a:t>
            </a: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xmlns="" id="{4AC2A950-88B0-41A3-9977-4CAEA77F0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131815"/>
            <a:ext cx="1981200" cy="46166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Sxq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xmlns="" id="{A1098532-1EF8-41BD-9CEE-7527F2ED1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817615"/>
            <a:ext cx="1981200" cy="46166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Stp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1" name="Text Box 13">
            <a:extLst>
              <a:ext uri="{FF2B5EF4-FFF2-40B4-BE49-F238E27FC236}">
                <a16:creationId xmlns:a16="http://schemas.microsoft.com/office/drawing/2014/main" xmlns="" id="{E18173C4-B81A-4465-A53F-03F3819F5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468461"/>
            <a:ext cx="1981200" cy="46166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V</a:t>
            </a:r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xmlns="" id="{96E4E99A-5C0B-404B-A615-DE20EA50A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230461"/>
            <a:ext cx="1981200" cy="46166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S (1 mặt ) </a:t>
            </a:r>
          </a:p>
        </p:txBody>
      </p:sp>
      <p:sp>
        <p:nvSpPr>
          <p:cNvPr id="12303" name="Text Box 15">
            <a:extLst>
              <a:ext uri="{FF2B5EF4-FFF2-40B4-BE49-F238E27FC236}">
                <a16:creationId xmlns:a16="http://schemas.microsoft.com/office/drawing/2014/main" xmlns="" id="{F4027BAE-33E1-4A91-AB1D-44FE3C1F2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916261"/>
            <a:ext cx="1981200" cy="46166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Sxq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xmlns="" id="{3B3BDA70-230D-40B6-AEFD-CED29DE2E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602061"/>
            <a:ext cx="1981200" cy="46166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Stp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xmlns="" id="{F7FFAA70-5465-48CC-A582-1B9C6F5E0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287861"/>
            <a:ext cx="1981200" cy="46166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V</a:t>
            </a:r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xmlns="" id="{E2E0CD06-57FD-4123-B3BA-BB275A4FC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90408"/>
            <a:ext cx="1676400" cy="46166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S = a x b </a:t>
            </a:r>
          </a:p>
        </p:txBody>
      </p:sp>
      <p:sp>
        <p:nvSpPr>
          <p:cNvPr id="12307" name="Text Box 19">
            <a:extLst>
              <a:ext uri="{FF2B5EF4-FFF2-40B4-BE49-F238E27FC236}">
                <a16:creationId xmlns:a16="http://schemas.microsoft.com/office/drawing/2014/main" xmlns="" id="{A44B79FC-9DC9-432E-90E1-B2069D677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077018"/>
            <a:ext cx="3581400" cy="46166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smtClean="0">
                <a:latin typeface="Times New Roman" pitchFamily="18" charset="0"/>
                <a:cs typeface="Times New Roman" pitchFamily="18" charset="0"/>
              </a:rPr>
              <a:t>Sxq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(a + b) x 2 x c</a:t>
            </a:r>
          </a:p>
        </p:txBody>
      </p:sp>
      <p:sp>
        <p:nvSpPr>
          <p:cNvPr id="7183" name="Text Box 20">
            <a:extLst>
              <a:ext uri="{FF2B5EF4-FFF2-40B4-BE49-F238E27FC236}">
                <a16:creationId xmlns:a16="http://schemas.microsoft.com/office/drawing/2014/main" xmlns="" id="{83FEA883-97A1-4339-AD28-DAE22B853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762818"/>
            <a:ext cx="3581400" cy="46166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Stp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2400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xq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S 2đáy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4" name="Text Box 21">
            <a:extLst>
              <a:ext uri="{FF2B5EF4-FFF2-40B4-BE49-F238E27FC236}">
                <a16:creationId xmlns:a16="http://schemas.microsoft.com/office/drawing/2014/main" xmlns="" id="{621B9579-1DA4-4FB5-B2E6-9BC0E23E6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450206"/>
            <a:ext cx="2438400" cy="46166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a x b x c</a:t>
            </a:r>
          </a:p>
        </p:txBody>
      </p:sp>
      <p:sp>
        <p:nvSpPr>
          <p:cNvPr id="7185" name="Text Box 22">
            <a:extLst>
              <a:ext uri="{FF2B5EF4-FFF2-40B4-BE49-F238E27FC236}">
                <a16:creationId xmlns:a16="http://schemas.microsoft.com/office/drawing/2014/main" xmlns="" id="{AE751608-49D1-4BE9-984E-A6FB936916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210618"/>
            <a:ext cx="1981200" cy="46166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a x a</a:t>
            </a:r>
          </a:p>
        </p:txBody>
      </p:sp>
      <p:sp>
        <p:nvSpPr>
          <p:cNvPr id="7186" name="Text Box 23">
            <a:extLst>
              <a:ext uri="{FF2B5EF4-FFF2-40B4-BE49-F238E27FC236}">
                <a16:creationId xmlns:a16="http://schemas.microsoft.com/office/drawing/2014/main" xmlns="" id="{2F637530-0556-4D85-A023-C4325B53B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896418"/>
            <a:ext cx="2819400" cy="46166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Sxq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= (a x a)x 4</a:t>
            </a:r>
          </a:p>
        </p:txBody>
      </p:sp>
      <p:sp>
        <p:nvSpPr>
          <p:cNvPr id="7187" name="Text Box 24">
            <a:extLst>
              <a:ext uri="{FF2B5EF4-FFF2-40B4-BE49-F238E27FC236}">
                <a16:creationId xmlns:a16="http://schemas.microsoft.com/office/drawing/2014/main" xmlns="" id="{D5BD6048-98D6-43D7-94EC-0E375BD6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525861"/>
            <a:ext cx="2743200" cy="46166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 smtClean="0">
                <a:latin typeface="Times New Roman" pitchFamily="18" charset="0"/>
                <a:cs typeface="Times New Roman" pitchFamily="18" charset="0"/>
              </a:rPr>
              <a:t>Stp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(a x b) x 6</a:t>
            </a:r>
          </a:p>
        </p:txBody>
      </p:sp>
      <p:sp>
        <p:nvSpPr>
          <p:cNvPr id="7188" name="Text Box 25">
            <a:extLst>
              <a:ext uri="{FF2B5EF4-FFF2-40B4-BE49-F238E27FC236}">
                <a16:creationId xmlns:a16="http://schemas.microsoft.com/office/drawing/2014/main" xmlns="" id="{65EBD082-93DE-4409-B3FF-25B83E359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211661"/>
            <a:ext cx="2743200" cy="46166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a x a x a</a:t>
            </a:r>
          </a:p>
        </p:txBody>
      </p:sp>
      <p:sp>
        <p:nvSpPr>
          <p:cNvPr id="12314" name="Line 26">
            <a:extLst>
              <a:ext uri="{FF2B5EF4-FFF2-40B4-BE49-F238E27FC236}">
                <a16:creationId xmlns:a16="http://schemas.microsoft.com/office/drawing/2014/main" xmlns="" id="{60282CBA-339A-4525-A2F2-408476BA59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838200"/>
            <a:ext cx="6858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27">
            <a:extLst>
              <a:ext uri="{FF2B5EF4-FFF2-40B4-BE49-F238E27FC236}">
                <a16:creationId xmlns:a16="http://schemas.microsoft.com/office/drawing/2014/main" xmlns="" id="{D97368DA-C22F-448E-9544-5C025CC47B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81200" y="1524000"/>
            <a:ext cx="6858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Line 28">
            <a:extLst>
              <a:ext uri="{FF2B5EF4-FFF2-40B4-BE49-F238E27FC236}">
                <a16:creationId xmlns:a16="http://schemas.microsoft.com/office/drawing/2014/main" xmlns="" id="{861E2D9F-E524-48D3-A982-C9B0D1A691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6858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Line 29">
            <a:extLst>
              <a:ext uri="{FF2B5EF4-FFF2-40B4-BE49-F238E27FC236}">
                <a16:creationId xmlns:a16="http://schemas.microsoft.com/office/drawing/2014/main" xmlns="" id="{32C93EC5-1E95-4704-8B05-9B672BE82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685800" cy="1066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8" name="Line 30">
            <a:extLst>
              <a:ext uri="{FF2B5EF4-FFF2-40B4-BE49-F238E27FC236}">
                <a16:creationId xmlns:a16="http://schemas.microsoft.com/office/drawing/2014/main" xmlns="" id="{7EE64008-D3EB-419B-B61B-41C10546FB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762000"/>
            <a:ext cx="685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9" name="Line 31">
            <a:extLst>
              <a:ext uri="{FF2B5EF4-FFF2-40B4-BE49-F238E27FC236}">
                <a16:creationId xmlns:a16="http://schemas.microsoft.com/office/drawing/2014/main" xmlns="" id="{37464203-79A8-415D-8AE8-927577F756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371600"/>
            <a:ext cx="685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0" name="Line 32">
            <a:extLst>
              <a:ext uri="{FF2B5EF4-FFF2-40B4-BE49-F238E27FC236}">
                <a16:creationId xmlns:a16="http://schemas.microsoft.com/office/drawing/2014/main" xmlns="" id="{E17F48FD-63A3-4658-A06E-F0A0FFFA32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057400"/>
            <a:ext cx="685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1" name="Line 33">
            <a:extLst>
              <a:ext uri="{FF2B5EF4-FFF2-40B4-BE49-F238E27FC236}">
                <a16:creationId xmlns:a16="http://schemas.microsoft.com/office/drawing/2014/main" xmlns="" id="{5C449A17-F333-4B95-8EAC-E552B0DE2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743200"/>
            <a:ext cx="685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7" name="Line 34">
            <a:extLst>
              <a:ext uri="{FF2B5EF4-FFF2-40B4-BE49-F238E27FC236}">
                <a16:creationId xmlns:a16="http://schemas.microsoft.com/office/drawing/2014/main" xmlns="" id="{350758E9-F1BE-4C60-81FC-1D162BDDCB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505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8" name="Line 35">
            <a:extLst>
              <a:ext uri="{FF2B5EF4-FFF2-40B4-BE49-F238E27FC236}">
                <a16:creationId xmlns:a16="http://schemas.microsoft.com/office/drawing/2014/main" xmlns="" id="{0F8A03EE-7F2D-4D22-9A1B-1EC45A78136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191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9" name="Line 36">
            <a:extLst>
              <a:ext uri="{FF2B5EF4-FFF2-40B4-BE49-F238E27FC236}">
                <a16:creationId xmlns:a16="http://schemas.microsoft.com/office/drawing/2014/main" xmlns="" id="{993B184A-D1F2-4C1B-B95E-0A97F53E58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876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0" name="Line 37">
            <a:extLst>
              <a:ext uri="{FF2B5EF4-FFF2-40B4-BE49-F238E27FC236}">
                <a16:creationId xmlns:a16="http://schemas.microsoft.com/office/drawing/2014/main" xmlns="" id="{0E151ABF-A941-48C7-98DB-BAFCB18A8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5638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6" name="Line 38">
            <a:extLst>
              <a:ext uri="{FF2B5EF4-FFF2-40B4-BE49-F238E27FC236}">
                <a16:creationId xmlns:a16="http://schemas.microsoft.com/office/drawing/2014/main" xmlns="" id="{F8812475-F928-429A-AF4D-0E4D08D7BD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800600"/>
            <a:ext cx="60960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7" name="Line 39">
            <a:extLst>
              <a:ext uri="{FF2B5EF4-FFF2-40B4-BE49-F238E27FC236}">
                <a16:creationId xmlns:a16="http://schemas.microsoft.com/office/drawing/2014/main" xmlns="" id="{357F4134-0B3A-4723-A92B-DAD45334C6B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806950"/>
            <a:ext cx="6096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8" name="Line 40">
            <a:extLst>
              <a:ext uri="{FF2B5EF4-FFF2-40B4-BE49-F238E27FC236}">
                <a16:creationId xmlns:a16="http://schemas.microsoft.com/office/drawing/2014/main" xmlns="" id="{FAFD6558-8C94-42BC-995F-B5D093EDCF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4356100"/>
            <a:ext cx="609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9" name="Line 41">
            <a:extLst>
              <a:ext uri="{FF2B5EF4-FFF2-40B4-BE49-F238E27FC236}">
                <a16:creationId xmlns:a16="http://schemas.microsoft.com/office/drawing/2014/main" xmlns="" id="{718FCA4D-6A21-4B51-B778-290A7A8B4D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752850"/>
            <a:ext cx="60960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2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2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5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nimBg="1"/>
      <p:bldP spid="12295" grpId="0" animBg="1"/>
      <p:bldP spid="12297" grpId="0" animBg="1"/>
      <p:bldP spid="12298" grpId="0" animBg="1"/>
      <p:bldP spid="12300" grpId="0" animBg="1"/>
      <p:bldP spid="12301" grpId="0" animBg="1"/>
      <p:bldP spid="12302" grpId="0" animBg="1"/>
      <p:bldP spid="12303" grpId="0" animBg="1"/>
      <p:bldP spid="12304" grpId="0" animBg="1"/>
      <p:bldP spid="12305" grpId="0" animBg="1"/>
      <p:bldP spid="12306" grpId="0" animBg="1"/>
      <p:bldP spid="1230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419</Words>
  <Application>Microsoft Office PowerPoint</Application>
  <PresentationFormat>On-screen Show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ProBook 4410s</dc:creator>
  <cp:lastModifiedBy>Donald Trump</cp:lastModifiedBy>
  <cp:revision>30</cp:revision>
  <dcterms:created xsi:type="dcterms:W3CDTF">2012-02-20T14:49:23Z</dcterms:created>
  <dcterms:modified xsi:type="dcterms:W3CDTF">2020-04-01T09:07:46Z</dcterms:modified>
</cp:coreProperties>
</file>